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2" r:id="rId1"/>
  </p:sldMasterIdLst>
  <p:notesMasterIdLst>
    <p:notesMasterId r:id="rId12"/>
  </p:notesMasterIdLst>
  <p:sldIdLst>
    <p:sldId id="256" r:id="rId2"/>
    <p:sldId id="257" r:id="rId3"/>
    <p:sldId id="262" r:id="rId4"/>
    <p:sldId id="266" r:id="rId5"/>
    <p:sldId id="259" r:id="rId6"/>
    <p:sldId id="263" r:id="rId7"/>
    <p:sldId id="260" r:id="rId8"/>
    <p:sldId id="261"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E1745-3A64-4E1C-BB41-9D276A3A071D}" type="datetimeFigureOut">
              <a:rPr lang="en-US" smtClean="0"/>
              <a:t>5/27/2024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E9E8EE-8175-4834-A7AB-FD032D02F26C}" type="slidenum">
              <a:rPr lang="en-US" smtClean="0"/>
              <a:t>‹#›</a:t>
            </a:fld>
            <a:endParaRPr lang="en-US"/>
          </a:p>
        </p:txBody>
      </p:sp>
    </p:spTree>
    <p:extLst>
      <p:ext uri="{BB962C8B-B14F-4D97-AF65-F5344CB8AC3E}">
        <p14:creationId xmlns:p14="http://schemas.microsoft.com/office/powerpoint/2010/main" val="1088445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2AA86190-3925-43C2-A094-537B5E5A7563}" type="datetime1">
              <a:rPr lang="en-US" smtClean="0"/>
              <a:t>5/27/2024</a:t>
            </a:fld>
            <a:endParaRPr lang="en-US"/>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96928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0926FEDA-066B-4F77-8381-47473A51CEE1}" type="datetime1">
              <a:rPr lang="en-US" smtClean="0"/>
              <a:t>5/27/2024</a:t>
            </a:fld>
            <a:endParaRPr lang="en-US"/>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02418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272CA0F1-0C4A-4E8C-86BB-3B2D41984409}" type="datetime1">
              <a:rPr lang="en-US" smtClean="0"/>
              <a:t>5/27/2024</a:t>
            </a:fld>
            <a:endParaRPr lang="en-US"/>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87331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B154AA86-394A-439A-BE6A-7F452DCEC65E}" type="datetime1">
              <a:rPr lang="en-US" smtClean="0"/>
              <a:t>5/27/2024</a:t>
            </a:fld>
            <a:endParaRPr lang="en-US"/>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97349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B51F73E6-DC23-4F86-9144-BEC68B892BAD}" type="datetime1">
              <a:rPr lang="en-US" smtClean="0"/>
              <a:t>5/27/2024</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53233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38CFC0E1-E3FF-43A6-8B3E-A362FCB3D23D}" type="datetime1">
              <a:rPr lang="en-US" smtClean="0"/>
              <a:t>5/27/2024</a:t>
            </a:fld>
            <a:endParaRPr lang="en-US"/>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08209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24E2E7AD-35D5-4B42-B819-8A6FECC95FA5}" type="datetime1">
              <a:rPr lang="en-US" smtClean="0"/>
              <a:t>5/27/2024</a:t>
            </a:fld>
            <a:endParaRPr lang="en-US"/>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04859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613729C3-C422-411F-9FDE-F59447A5E663}" type="datetime1">
              <a:rPr lang="en-US" smtClean="0"/>
              <a:t>5/27/2024</a:t>
            </a:fld>
            <a:endParaRPr lang="en-US"/>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203265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DE02BBDD-6458-441D-8B20-69BE2FCE77F6}" type="datetime1">
              <a:rPr lang="en-US" smtClean="0"/>
              <a:t>5/27/2024</a:t>
            </a:fld>
            <a:endParaRPr lang="en-US"/>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668654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3AF93914-624B-48A9-90CE-5C69CC125B60}" type="datetime1">
              <a:rPr lang="en-US" smtClean="0"/>
              <a:t>5/27/2024</a:t>
            </a:fld>
            <a:endParaRPr lang="en-US"/>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8627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8EDCABFE-9D42-4E6B-8DCA-E8E58B07AED1}" type="datetime1">
              <a:rPr lang="en-US" smtClean="0"/>
              <a:t>5/27/2024</a:t>
            </a:fld>
            <a:endParaRPr lang="en-US"/>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00035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872A5987-F71C-4E99-A751-BFF1F615BB97}" type="datetime1">
              <a:rPr lang="en-US" smtClean="0"/>
              <a:t>5/27/2024</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932015634"/>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6" r:id="rId6"/>
    <p:sldLayoutId id="2147483702" r:id="rId7"/>
    <p:sldLayoutId id="2147483703" r:id="rId8"/>
    <p:sldLayoutId id="2147483704" r:id="rId9"/>
    <p:sldLayoutId id="2147483705" r:id="rId10"/>
    <p:sldLayoutId id="2147483707" r:id="rId11"/>
  </p:sldLayoutIdLst>
  <p:hf hdr="0" ftr="0" dt="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C51935E-4A08-4AE4-8E13-F40CD3C4F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59E3AD-5B41-7BAD-3A6D-0C66A191424E}"/>
              </a:ext>
            </a:extLst>
          </p:cNvPr>
          <p:cNvSpPr>
            <a:spLocks noGrp="1"/>
          </p:cNvSpPr>
          <p:nvPr>
            <p:ph type="ctrTitle"/>
          </p:nvPr>
        </p:nvSpPr>
        <p:spPr>
          <a:xfrm>
            <a:off x="7375138" y="549275"/>
            <a:ext cx="4386885" cy="3251164"/>
          </a:xfrm>
        </p:spPr>
        <p:txBody>
          <a:bodyPr>
            <a:noAutofit/>
          </a:bodyPr>
          <a:lstStyle/>
          <a:p>
            <a:r>
              <a:rPr lang="en-US" sz="4400" dirty="0"/>
              <a:t>The Importance of Understanding Children’s Lived Experiences</a:t>
            </a:r>
          </a:p>
        </p:txBody>
      </p:sp>
      <p:sp>
        <p:nvSpPr>
          <p:cNvPr id="3" name="Subtitle 2">
            <a:extLst>
              <a:ext uri="{FF2B5EF4-FFF2-40B4-BE49-F238E27FC236}">
                <a16:creationId xmlns:a16="http://schemas.microsoft.com/office/drawing/2014/main" id="{84E98B1B-EE41-C618-6F84-DC47FB4ABB60}"/>
              </a:ext>
            </a:extLst>
          </p:cNvPr>
          <p:cNvSpPr>
            <a:spLocks noGrp="1"/>
          </p:cNvSpPr>
          <p:nvPr>
            <p:ph type="subTitle" idx="1"/>
          </p:nvPr>
        </p:nvSpPr>
        <p:spPr>
          <a:xfrm>
            <a:off x="7153200" y="4988476"/>
            <a:ext cx="4500561" cy="1320249"/>
          </a:xfrm>
        </p:spPr>
        <p:txBody>
          <a:bodyPr>
            <a:normAutofit/>
          </a:bodyPr>
          <a:lstStyle/>
          <a:p>
            <a:r>
              <a:rPr lang="en-US" dirty="0"/>
              <a:t>Brett Taylor</a:t>
            </a:r>
          </a:p>
          <a:p>
            <a:r>
              <a:rPr lang="en-US" dirty="0"/>
              <a:t>EDUC 633</a:t>
            </a:r>
          </a:p>
          <a:p>
            <a:r>
              <a:rPr lang="en-US" dirty="0"/>
              <a:t>May 27/24</a:t>
            </a:r>
          </a:p>
        </p:txBody>
      </p:sp>
      <p:grpSp>
        <p:nvGrpSpPr>
          <p:cNvPr id="11" name="Group 10">
            <a:extLst>
              <a:ext uri="{FF2B5EF4-FFF2-40B4-BE49-F238E27FC236}">
                <a16:creationId xmlns:a16="http://schemas.microsoft.com/office/drawing/2014/main" id="{4B7AF231-444C-44D0-B791-BAFE395E3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1" y="3600"/>
            <a:ext cx="7266875" cy="6854400"/>
            <a:chOff x="4925125" y="3600"/>
            <a:chExt cx="7266875" cy="6854400"/>
          </a:xfrm>
        </p:grpSpPr>
        <p:sp>
          <p:nvSpPr>
            <p:cNvPr id="12" name="Oval 11">
              <a:extLst>
                <a:ext uri="{FF2B5EF4-FFF2-40B4-BE49-F238E27FC236}">
                  <a16:creationId xmlns:a16="http://schemas.microsoft.com/office/drawing/2014/main" id="{6152793A-5125-41FA-AEF6-96C5463D0A7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4925125" y="10980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3C1632F-098D-4A05-B248-04B7ABFE006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5105686" y="6531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0A85C0F5-DDEB-454E-A0E4-B6F0FB4CAB1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533760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Cloudy oil paint art">
            <a:extLst>
              <a:ext uri="{FF2B5EF4-FFF2-40B4-BE49-F238E27FC236}">
                <a16:creationId xmlns:a16="http://schemas.microsoft.com/office/drawing/2014/main" id="{7359DF8F-B5A7-4686-7DF0-412792663149}"/>
              </a:ext>
            </a:extLst>
          </p:cNvPr>
          <p:cNvPicPr>
            <a:picLocks noChangeAspect="1"/>
          </p:cNvPicPr>
          <p:nvPr/>
        </p:nvPicPr>
        <p:blipFill rotWithShape="1">
          <a:blip r:embed="rId2"/>
          <a:srcRect r="33249" b="-2"/>
          <a:stretch/>
        </p:blipFill>
        <p:spPr>
          <a:xfrm>
            <a:off x="20" y="-1"/>
            <a:ext cx="6857980" cy="6858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1016000"/>
          </a:effectLst>
        </p:spPr>
      </p:pic>
    </p:spTree>
    <p:extLst>
      <p:ext uri="{BB962C8B-B14F-4D97-AF65-F5344CB8AC3E}">
        <p14:creationId xmlns:p14="http://schemas.microsoft.com/office/powerpoint/2010/main" val="3901612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44AFF-8B4D-E9F2-E094-084BA7C9DC78}"/>
              </a:ext>
            </a:extLst>
          </p:cNvPr>
          <p:cNvSpPr>
            <a:spLocks noGrp="1"/>
          </p:cNvSpPr>
          <p:nvPr>
            <p:ph type="title"/>
          </p:nvPr>
        </p:nvSpPr>
        <p:spPr>
          <a:xfrm>
            <a:off x="540000" y="540000"/>
            <a:ext cx="10905411" cy="1319622"/>
          </a:xfrm>
        </p:spPr>
        <p:txBody>
          <a:bodyPr/>
          <a:lstStyle/>
          <a:p>
            <a:r>
              <a:rPr lang="en-US" dirty="0"/>
              <a:t>References</a:t>
            </a:r>
          </a:p>
        </p:txBody>
      </p:sp>
      <p:sp>
        <p:nvSpPr>
          <p:cNvPr id="3" name="Content Placeholder 2">
            <a:extLst>
              <a:ext uri="{FF2B5EF4-FFF2-40B4-BE49-F238E27FC236}">
                <a16:creationId xmlns:a16="http://schemas.microsoft.com/office/drawing/2014/main" id="{FBDCFF88-82AB-5E33-C8AA-E61D31B51B00}"/>
              </a:ext>
            </a:extLst>
          </p:cNvPr>
          <p:cNvSpPr>
            <a:spLocks noGrp="1"/>
          </p:cNvSpPr>
          <p:nvPr>
            <p:ph idx="1"/>
          </p:nvPr>
        </p:nvSpPr>
        <p:spPr>
          <a:xfrm>
            <a:off x="540000" y="1859622"/>
            <a:ext cx="11101136" cy="3779837"/>
          </a:xfrm>
        </p:spPr>
        <p:txBody>
          <a:bodyPr/>
          <a:lstStyle/>
          <a:p>
            <a:r>
              <a:rPr lang="en-US" sz="1900" dirty="0"/>
              <a:t>Daniels, H. (2001). </a:t>
            </a:r>
            <a:r>
              <a:rPr lang="en-US" sz="1900" i="1" dirty="0"/>
              <a:t>Vygotsky and Pedagogy. </a:t>
            </a:r>
            <a:r>
              <a:rPr lang="en-US" sz="1900" i="1" dirty="0" err="1"/>
              <a:t>RoutledgeFalmer</a:t>
            </a:r>
            <a:r>
              <a:rPr lang="en-US" sz="1900" i="1" dirty="0"/>
              <a:t>.</a:t>
            </a:r>
          </a:p>
          <a:p>
            <a:r>
              <a:rPr lang="en-US" sz="1900" dirty="0"/>
              <a:t>Holmen, A. (2018) “Additive Language Pedagogy: Aligning a Learner-Centered Approach with Student Diversity.” </a:t>
            </a:r>
            <a:r>
              <a:rPr lang="en-US" sz="1900" i="1" dirty="0"/>
              <a:t>International Journal of Bias, Identity, and Diversities in Education </a:t>
            </a:r>
            <a:r>
              <a:rPr lang="en-US" sz="1900" dirty="0"/>
              <a:t>3(1), 1-9. https://doi.org/10.4018/IJBIDE.201010101</a:t>
            </a:r>
          </a:p>
          <a:p>
            <a:r>
              <a:rPr lang="en-US" sz="1900" dirty="0"/>
              <a:t>Newman, S. (2018) “</a:t>
            </a:r>
            <a:r>
              <a:rPr lang="en-US" sz="1900" dirty="0" err="1"/>
              <a:t>Vugoysky</a:t>
            </a:r>
            <a:r>
              <a:rPr lang="en-US" sz="1900" dirty="0"/>
              <a:t>, Wittgenstein and Sociocultural Theory.” </a:t>
            </a:r>
            <a:r>
              <a:rPr lang="en-US" sz="1900" i="1" dirty="0"/>
              <a:t>Journal for the Theory of Social Behavior, </a:t>
            </a:r>
            <a:r>
              <a:rPr lang="en-US" sz="1900" dirty="0"/>
              <a:t>48(3), 350-368. https://doi.org/10.1111/jtsb.12174</a:t>
            </a:r>
          </a:p>
          <a:p>
            <a:r>
              <a:rPr lang="en-US" sz="1900" dirty="0"/>
              <a:t>Rogoff, B., Dahl, A., &amp; Callanan, M. (2018) “The Importance of Understanding Children’s Lived Experience.” </a:t>
            </a:r>
            <a:r>
              <a:rPr lang="en-US" sz="1900" i="1" dirty="0"/>
              <a:t>Developmental Review </a:t>
            </a:r>
            <a:r>
              <a:rPr lang="en-US" sz="1900" dirty="0"/>
              <a:t>50, 5-15. https://doi.org/10.1016/j.dr.2018.05.006</a:t>
            </a:r>
          </a:p>
          <a:p>
            <a:pPr marL="0" indent="0">
              <a:buNone/>
            </a:pPr>
            <a:endParaRPr lang="en-US" dirty="0"/>
          </a:p>
        </p:txBody>
      </p:sp>
      <p:sp>
        <p:nvSpPr>
          <p:cNvPr id="4" name="Slide Number Placeholder 3">
            <a:extLst>
              <a:ext uri="{FF2B5EF4-FFF2-40B4-BE49-F238E27FC236}">
                <a16:creationId xmlns:a16="http://schemas.microsoft.com/office/drawing/2014/main" id="{000467B1-FC1C-8CF7-325F-829E91857F3F}"/>
              </a:ext>
            </a:extLst>
          </p:cNvPr>
          <p:cNvSpPr>
            <a:spLocks noGrp="1"/>
          </p:cNvSpPr>
          <p:nvPr>
            <p:ph type="sldNum" sz="quarter" idx="12"/>
          </p:nvPr>
        </p:nvSpPr>
        <p:spPr/>
        <p:txBody>
          <a:bodyPr/>
          <a:lstStyle/>
          <a:p>
            <a:fld id="{4CD77608-3819-479B-BB98-C216BA724EFE}" type="slidenum">
              <a:rPr lang="en-US" sz="1400" smtClean="0"/>
              <a:t>10</a:t>
            </a:fld>
            <a:endParaRPr lang="en-US" sz="1400" dirty="0"/>
          </a:p>
        </p:txBody>
      </p:sp>
    </p:spTree>
    <p:extLst>
      <p:ext uri="{BB962C8B-B14F-4D97-AF65-F5344CB8AC3E}">
        <p14:creationId xmlns:p14="http://schemas.microsoft.com/office/powerpoint/2010/main" val="815926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B6B10-D2B8-BBA0-4FE3-846B53B08FD6}"/>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CBB1B99-8D2F-23F7-4806-3551F0A6019E}"/>
              </a:ext>
            </a:extLst>
          </p:cNvPr>
          <p:cNvSpPr>
            <a:spLocks noGrp="1"/>
          </p:cNvSpPr>
          <p:nvPr>
            <p:ph idx="1"/>
          </p:nvPr>
        </p:nvSpPr>
        <p:spPr>
          <a:xfrm>
            <a:off x="550865" y="2263073"/>
            <a:ext cx="11101136" cy="3779837"/>
          </a:xfrm>
        </p:spPr>
        <p:txBody>
          <a:bodyPr>
            <a:normAutofit fontScale="92500" lnSpcReduction="20000"/>
          </a:bodyPr>
          <a:lstStyle/>
          <a:p>
            <a:r>
              <a:rPr lang="en-US" sz="2800" dirty="0"/>
              <a:t>Sociocultural Theory</a:t>
            </a:r>
          </a:p>
          <a:p>
            <a:r>
              <a:rPr lang="en-US" sz="2800" dirty="0"/>
              <a:t>Perceptions of Social Construction &amp; Their Influence</a:t>
            </a:r>
          </a:p>
          <a:p>
            <a:r>
              <a:rPr lang="en-US" sz="2800" dirty="0"/>
              <a:t>Vygotsky-based Teaching Innovations</a:t>
            </a:r>
          </a:p>
          <a:p>
            <a:r>
              <a:rPr lang="en-US" sz="2800" dirty="0"/>
              <a:t>The Importance of Understanding Children’s Lived Experiences</a:t>
            </a:r>
          </a:p>
          <a:p>
            <a:r>
              <a:rPr lang="en-US" sz="2800" dirty="0"/>
              <a:t>Pedagogical Considerations</a:t>
            </a:r>
          </a:p>
          <a:p>
            <a:r>
              <a:rPr lang="en-US" sz="2800" dirty="0"/>
              <a:t>Questions to Consider</a:t>
            </a:r>
          </a:p>
          <a:p>
            <a:r>
              <a:rPr lang="en-US" sz="2800" dirty="0"/>
              <a:t>References</a:t>
            </a:r>
          </a:p>
          <a:p>
            <a:endParaRPr lang="en-US" dirty="0"/>
          </a:p>
        </p:txBody>
      </p:sp>
      <p:sp>
        <p:nvSpPr>
          <p:cNvPr id="4" name="Slide Number Placeholder 3">
            <a:extLst>
              <a:ext uri="{FF2B5EF4-FFF2-40B4-BE49-F238E27FC236}">
                <a16:creationId xmlns:a16="http://schemas.microsoft.com/office/drawing/2014/main" id="{92DB0421-1506-180F-3B9A-70D008E3EBDA}"/>
              </a:ext>
            </a:extLst>
          </p:cNvPr>
          <p:cNvSpPr>
            <a:spLocks noGrp="1"/>
          </p:cNvSpPr>
          <p:nvPr>
            <p:ph type="sldNum" sz="quarter" idx="12"/>
          </p:nvPr>
        </p:nvSpPr>
        <p:spPr/>
        <p:txBody>
          <a:bodyPr/>
          <a:lstStyle/>
          <a:p>
            <a:fld id="{4CD77608-3819-479B-BB98-C216BA724EFE}" type="slidenum">
              <a:rPr lang="en-US" sz="1400" smtClean="0"/>
              <a:t>2</a:t>
            </a:fld>
            <a:endParaRPr lang="en-US" sz="1400" dirty="0"/>
          </a:p>
        </p:txBody>
      </p:sp>
    </p:spTree>
    <p:extLst>
      <p:ext uri="{BB962C8B-B14F-4D97-AF65-F5344CB8AC3E}">
        <p14:creationId xmlns:p14="http://schemas.microsoft.com/office/powerpoint/2010/main" val="251194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6BE6C-F956-9B60-BDF9-036A3D53A5F4}"/>
              </a:ext>
            </a:extLst>
          </p:cNvPr>
          <p:cNvSpPr>
            <a:spLocks noGrp="1"/>
          </p:cNvSpPr>
          <p:nvPr>
            <p:ph type="title"/>
          </p:nvPr>
        </p:nvSpPr>
        <p:spPr/>
        <p:txBody>
          <a:bodyPr/>
          <a:lstStyle/>
          <a:p>
            <a:r>
              <a:rPr lang="en-US" dirty="0"/>
              <a:t>Sociocultural Theory </a:t>
            </a:r>
          </a:p>
        </p:txBody>
      </p:sp>
      <p:sp>
        <p:nvSpPr>
          <p:cNvPr id="3" name="Content Placeholder 2">
            <a:extLst>
              <a:ext uri="{FF2B5EF4-FFF2-40B4-BE49-F238E27FC236}">
                <a16:creationId xmlns:a16="http://schemas.microsoft.com/office/drawing/2014/main" id="{1C2B0BB4-E687-F1BA-A6AC-D0FCF0958936}"/>
              </a:ext>
            </a:extLst>
          </p:cNvPr>
          <p:cNvSpPr>
            <a:spLocks noGrp="1"/>
          </p:cNvSpPr>
          <p:nvPr>
            <p:ph sz="half" idx="1"/>
          </p:nvPr>
        </p:nvSpPr>
        <p:spPr/>
        <p:txBody>
          <a:bodyPr/>
          <a:lstStyle/>
          <a:p>
            <a:pPr marL="0" indent="0">
              <a:buNone/>
            </a:pPr>
            <a:r>
              <a:rPr lang="en-US" sz="2200" dirty="0"/>
              <a:t>Definition:</a:t>
            </a:r>
          </a:p>
          <a:p>
            <a:pPr marL="0" indent="0">
              <a:buNone/>
            </a:pPr>
            <a:endParaRPr lang="en-US" dirty="0"/>
          </a:p>
          <a:p>
            <a:r>
              <a:rPr lang="en-US" sz="1900" dirty="0"/>
              <a:t>Sociocultural theory emphasizes the influence of social interactions and cultural factors on an individual’s development. It highlights how learning, cognitions and psychological processes are shaped by social relationships, cultural norms, and the collective knowledge of a particular society.</a:t>
            </a:r>
          </a:p>
          <a:p>
            <a:endParaRPr lang="en-US" dirty="0"/>
          </a:p>
        </p:txBody>
      </p:sp>
      <p:sp>
        <p:nvSpPr>
          <p:cNvPr id="4" name="Content Placeholder 3">
            <a:extLst>
              <a:ext uri="{FF2B5EF4-FFF2-40B4-BE49-F238E27FC236}">
                <a16:creationId xmlns:a16="http://schemas.microsoft.com/office/drawing/2014/main" id="{85233EA0-0EC1-8A66-06AC-6732987792FF}"/>
              </a:ext>
            </a:extLst>
          </p:cNvPr>
          <p:cNvSpPr>
            <a:spLocks noGrp="1"/>
          </p:cNvSpPr>
          <p:nvPr>
            <p:ph sz="half" idx="2"/>
          </p:nvPr>
        </p:nvSpPr>
        <p:spPr/>
        <p:txBody>
          <a:bodyPr>
            <a:normAutofit/>
          </a:bodyPr>
          <a:lstStyle/>
          <a:p>
            <a:pPr marL="0" indent="0">
              <a:buNone/>
            </a:pPr>
            <a:r>
              <a:rPr lang="en-US" sz="2200" dirty="0"/>
              <a:t>Example:</a:t>
            </a:r>
          </a:p>
          <a:p>
            <a:pPr marL="0" indent="0">
              <a:buNone/>
            </a:pPr>
            <a:endParaRPr lang="en-US" dirty="0"/>
          </a:p>
          <a:p>
            <a:r>
              <a:rPr lang="en-US" sz="1900" dirty="0"/>
              <a:t>How children learn language through social interactions with their caregivers and the cultural context in which they are raised.</a:t>
            </a:r>
          </a:p>
          <a:p>
            <a:r>
              <a:rPr lang="en-US" sz="1900" dirty="0"/>
              <a:t>Sociocultural theory explains how cultural norms and beliefs influence individuals’ problem-solving strategies and decision-making process.</a:t>
            </a:r>
          </a:p>
          <a:p>
            <a:pPr marL="0" indent="0">
              <a:buNone/>
            </a:pPr>
            <a:endParaRPr lang="en-US" sz="2200" dirty="0"/>
          </a:p>
          <a:p>
            <a:pPr marL="0" indent="0">
              <a:buNone/>
            </a:pPr>
            <a:endParaRPr lang="en-US" sz="2200" dirty="0"/>
          </a:p>
        </p:txBody>
      </p:sp>
      <p:sp>
        <p:nvSpPr>
          <p:cNvPr id="5" name="Slide Number Placeholder 4">
            <a:extLst>
              <a:ext uri="{FF2B5EF4-FFF2-40B4-BE49-F238E27FC236}">
                <a16:creationId xmlns:a16="http://schemas.microsoft.com/office/drawing/2014/main" id="{114963A0-0565-B4B0-776A-F94924BDD9F1}"/>
              </a:ext>
            </a:extLst>
          </p:cNvPr>
          <p:cNvSpPr>
            <a:spLocks noGrp="1"/>
          </p:cNvSpPr>
          <p:nvPr>
            <p:ph type="sldNum" sz="quarter" idx="12"/>
          </p:nvPr>
        </p:nvSpPr>
        <p:spPr/>
        <p:txBody>
          <a:bodyPr/>
          <a:lstStyle/>
          <a:p>
            <a:fld id="{4CD77608-3819-479B-BB98-C216BA724EFE}" type="slidenum">
              <a:rPr lang="en-US" sz="1400" smtClean="0"/>
              <a:t>3</a:t>
            </a:fld>
            <a:endParaRPr lang="en-US" sz="1400" dirty="0"/>
          </a:p>
        </p:txBody>
      </p:sp>
    </p:spTree>
    <p:extLst>
      <p:ext uri="{BB962C8B-B14F-4D97-AF65-F5344CB8AC3E}">
        <p14:creationId xmlns:p14="http://schemas.microsoft.com/office/powerpoint/2010/main" val="1926971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3912-B248-6995-12B9-055CC39F4F76}"/>
              </a:ext>
            </a:extLst>
          </p:cNvPr>
          <p:cNvSpPr>
            <a:spLocks noGrp="1"/>
          </p:cNvSpPr>
          <p:nvPr>
            <p:ph type="title"/>
          </p:nvPr>
        </p:nvSpPr>
        <p:spPr/>
        <p:txBody>
          <a:bodyPr/>
          <a:lstStyle/>
          <a:p>
            <a:r>
              <a:rPr lang="en-US" dirty="0"/>
              <a:t>Social Construction &amp; Influence</a:t>
            </a:r>
          </a:p>
        </p:txBody>
      </p:sp>
      <p:graphicFrame>
        <p:nvGraphicFramePr>
          <p:cNvPr id="5" name="Content Placeholder 4">
            <a:extLst>
              <a:ext uri="{FF2B5EF4-FFF2-40B4-BE49-F238E27FC236}">
                <a16:creationId xmlns:a16="http://schemas.microsoft.com/office/drawing/2014/main" id="{43CFBB1A-73FF-7F29-2C5B-48A12150359B}"/>
              </a:ext>
            </a:extLst>
          </p:cNvPr>
          <p:cNvGraphicFramePr>
            <a:graphicFrameLocks noGrp="1"/>
          </p:cNvGraphicFramePr>
          <p:nvPr>
            <p:ph idx="1"/>
            <p:extLst>
              <p:ext uri="{D42A27DB-BD31-4B8C-83A1-F6EECF244321}">
                <p14:modId xmlns:p14="http://schemas.microsoft.com/office/powerpoint/2010/main" val="614274625"/>
              </p:ext>
            </p:extLst>
          </p:nvPr>
        </p:nvGraphicFramePr>
        <p:xfrm>
          <a:off x="462053" y="1732240"/>
          <a:ext cx="11101386" cy="4582160"/>
        </p:xfrm>
        <a:graphic>
          <a:graphicData uri="http://schemas.openxmlformats.org/drawingml/2006/table">
            <a:tbl>
              <a:tblPr firstRow="1" bandRow="1">
                <a:tableStyleId>{5C22544A-7EE6-4342-B048-85BDC9FD1C3A}</a:tableStyleId>
              </a:tblPr>
              <a:tblGrid>
                <a:gridCol w="3700462">
                  <a:extLst>
                    <a:ext uri="{9D8B030D-6E8A-4147-A177-3AD203B41FA5}">
                      <a16:colId xmlns:a16="http://schemas.microsoft.com/office/drawing/2014/main" val="417822837"/>
                    </a:ext>
                  </a:extLst>
                </a:gridCol>
                <a:gridCol w="3700462">
                  <a:extLst>
                    <a:ext uri="{9D8B030D-6E8A-4147-A177-3AD203B41FA5}">
                      <a16:colId xmlns:a16="http://schemas.microsoft.com/office/drawing/2014/main" val="1775516916"/>
                    </a:ext>
                  </a:extLst>
                </a:gridCol>
                <a:gridCol w="3700462">
                  <a:extLst>
                    <a:ext uri="{9D8B030D-6E8A-4147-A177-3AD203B41FA5}">
                      <a16:colId xmlns:a16="http://schemas.microsoft.com/office/drawing/2014/main" val="3850579150"/>
                    </a:ext>
                  </a:extLst>
                </a:gridCol>
              </a:tblGrid>
              <a:tr h="370840">
                <a:tc>
                  <a:txBody>
                    <a:bodyPr/>
                    <a:lstStyle/>
                    <a:p>
                      <a:pPr algn="ctr"/>
                      <a:endParaRPr lang="en-US" sz="2400" dirty="0">
                        <a:latin typeface="+mj-lt"/>
                      </a:endParaRPr>
                    </a:p>
                  </a:txBody>
                  <a:tcPr>
                    <a:noFill/>
                  </a:tcPr>
                </a:tc>
                <a:tc>
                  <a:txBody>
                    <a:bodyPr/>
                    <a:lstStyle/>
                    <a:p>
                      <a:pPr algn="ctr"/>
                      <a:r>
                        <a:rPr lang="en-US" sz="2400" dirty="0">
                          <a:latin typeface="+mj-lt"/>
                        </a:rPr>
                        <a:t>Piaget</a:t>
                      </a:r>
                    </a:p>
                  </a:txBody>
                  <a:tcPr>
                    <a:noFill/>
                  </a:tcPr>
                </a:tc>
                <a:tc>
                  <a:txBody>
                    <a:bodyPr/>
                    <a:lstStyle/>
                    <a:p>
                      <a:pPr algn="ctr"/>
                      <a:r>
                        <a:rPr lang="en-US" sz="2400" dirty="0">
                          <a:latin typeface="+mj-lt"/>
                        </a:rPr>
                        <a:t>Vygotsky</a:t>
                      </a:r>
                    </a:p>
                  </a:txBody>
                  <a:tcPr>
                    <a:noFill/>
                  </a:tcPr>
                </a:tc>
                <a:extLst>
                  <a:ext uri="{0D108BD9-81ED-4DB2-BD59-A6C34878D82A}">
                    <a16:rowId xmlns:a16="http://schemas.microsoft.com/office/drawing/2014/main" val="629168347"/>
                  </a:ext>
                </a:extLst>
              </a:tr>
              <a:tr h="370840">
                <a:tc>
                  <a:txBody>
                    <a:bodyPr/>
                    <a:lstStyle/>
                    <a:p>
                      <a:pPr algn="ctr"/>
                      <a:r>
                        <a:rPr lang="en-US" dirty="0">
                          <a:solidFill>
                            <a:schemeClr val="tx1"/>
                          </a:solidFill>
                        </a:rPr>
                        <a:t>Socio-Cultural Context</a:t>
                      </a:r>
                      <a:endParaRPr lang="en-US" dirty="0"/>
                    </a:p>
                  </a:txBody>
                  <a:tcPr>
                    <a:noFill/>
                  </a:tcPr>
                </a:tc>
                <a:tc>
                  <a:txBody>
                    <a:bodyPr/>
                    <a:lstStyle/>
                    <a:p>
                      <a:pPr algn="ctr"/>
                      <a:r>
                        <a:rPr lang="en-US" dirty="0">
                          <a:solidFill>
                            <a:schemeClr val="tx1"/>
                          </a:solidFill>
                        </a:rPr>
                        <a:t>Little emphasis/relationship</a:t>
                      </a:r>
                    </a:p>
                  </a:txBody>
                  <a:tcPr>
                    <a:noFill/>
                  </a:tcPr>
                </a:tc>
                <a:tc>
                  <a:txBody>
                    <a:bodyPr/>
                    <a:lstStyle/>
                    <a:p>
                      <a:pPr algn="ctr"/>
                      <a:r>
                        <a:rPr lang="en-US" dirty="0">
                          <a:solidFill>
                            <a:schemeClr val="tx1"/>
                          </a:solidFill>
                        </a:rPr>
                        <a:t>Strong emphasis/relationship</a:t>
                      </a:r>
                    </a:p>
                  </a:txBody>
                  <a:tcPr>
                    <a:noFill/>
                  </a:tcPr>
                </a:tc>
                <a:extLst>
                  <a:ext uri="{0D108BD9-81ED-4DB2-BD59-A6C34878D82A}">
                    <a16:rowId xmlns:a16="http://schemas.microsoft.com/office/drawing/2014/main" val="3616854908"/>
                  </a:ext>
                </a:extLst>
              </a:tr>
              <a:tr h="370840">
                <a:tc>
                  <a:txBody>
                    <a:bodyPr/>
                    <a:lstStyle/>
                    <a:p>
                      <a:pPr algn="ctr"/>
                      <a:r>
                        <a:rPr lang="en-US" dirty="0">
                          <a:solidFill>
                            <a:schemeClr val="tx1"/>
                          </a:solidFill>
                        </a:rPr>
                        <a:t>Constructivism</a:t>
                      </a:r>
                    </a:p>
                  </a:txBody>
                  <a:tcPr>
                    <a:noFill/>
                  </a:tcPr>
                </a:tc>
                <a:tc>
                  <a:txBody>
                    <a:bodyPr/>
                    <a:lstStyle/>
                    <a:p>
                      <a:pPr algn="ctr"/>
                      <a:r>
                        <a:rPr lang="en-US" dirty="0">
                          <a:solidFill>
                            <a:schemeClr val="tx1"/>
                          </a:solidFill>
                        </a:rPr>
                        <a:t>Cognitive Constructivist</a:t>
                      </a:r>
                    </a:p>
                  </a:txBody>
                  <a:tcPr>
                    <a:noFill/>
                  </a:tcPr>
                </a:tc>
                <a:tc>
                  <a:txBody>
                    <a:bodyPr/>
                    <a:lstStyle/>
                    <a:p>
                      <a:pPr algn="ctr"/>
                      <a:r>
                        <a:rPr lang="en-US" dirty="0">
                          <a:solidFill>
                            <a:schemeClr val="tx1"/>
                          </a:solidFill>
                        </a:rPr>
                        <a:t>Social Constructivist</a:t>
                      </a:r>
                    </a:p>
                  </a:txBody>
                  <a:tcPr>
                    <a:noFill/>
                  </a:tcPr>
                </a:tc>
                <a:extLst>
                  <a:ext uri="{0D108BD9-81ED-4DB2-BD59-A6C34878D82A}">
                    <a16:rowId xmlns:a16="http://schemas.microsoft.com/office/drawing/2014/main" val="2837376874"/>
                  </a:ext>
                </a:extLst>
              </a:tr>
              <a:tr h="370840">
                <a:tc>
                  <a:txBody>
                    <a:bodyPr/>
                    <a:lstStyle/>
                    <a:p>
                      <a:pPr algn="ctr"/>
                      <a:r>
                        <a:rPr lang="en-US" dirty="0">
                          <a:solidFill>
                            <a:schemeClr val="tx1"/>
                          </a:solidFill>
                        </a:rPr>
                        <a:t>Stages</a:t>
                      </a:r>
                    </a:p>
                  </a:txBody>
                  <a:tcPr>
                    <a:noFill/>
                  </a:tcPr>
                </a:tc>
                <a:tc>
                  <a:txBody>
                    <a:bodyPr/>
                    <a:lstStyle/>
                    <a:p>
                      <a:pPr algn="ctr"/>
                      <a:r>
                        <a:rPr lang="en-US" dirty="0">
                          <a:solidFill>
                            <a:schemeClr val="tx1"/>
                          </a:solidFill>
                        </a:rPr>
                        <a:t>Strong emphasis on four developmental stages</a:t>
                      </a:r>
                    </a:p>
                  </a:txBody>
                  <a:tcPr>
                    <a:noFill/>
                  </a:tcPr>
                </a:tc>
                <a:tc>
                  <a:txBody>
                    <a:bodyPr/>
                    <a:lstStyle/>
                    <a:p>
                      <a:pPr algn="ctr"/>
                      <a:r>
                        <a:rPr lang="en-US" dirty="0">
                          <a:solidFill>
                            <a:schemeClr val="tx1"/>
                          </a:solidFill>
                        </a:rPr>
                        <a:t>No generalized stages &amp; development is continuous</a:t>
                      </a:r>
                    </a:p>
                  </a:txBody>
                  <a:tcPr>
                    <a:noFill/>
                  </a:tcPr>
                </a:tc>
                <a:extLst>
                  <a:ext uri="{0D108BD9-81ED-4DB2-BD59-A6C34878D82A}">
                    <a16:rowId xmlns:a16="http://schemas.microsoft.com/office/drawing/2014/main" val="2014086953"/>
                  </a:ext>
                </a:extLst>
              </a:tr>
              <a:tr h="370840">
                <a:tc>
                  <a:txBody>
                    <a:bodyPr/>
                    <a:lstStyle/>
                    <a:p>
                      <a:pPr algn="ctr"/>
                      <a:r>
                        <a:rPr lang="en-US" dirty="0">
                          <a:solidFill>
                            <a:schemeClr val="tx1"/>
                          </a:solidFill>
                        </a:rPr>
                        <a:t>Key Processes</a:t>
                      </a:r>
                    </a:p>
                  </a:txBody>
                  <a:tcPr>
                    <a:noFill/>
                  </a:tcPr>
                </a:tc>
                <a:tc>
                  <a:txBody>
                    <a:bodyPr/>
                    <a:lstStyle/>
                    <a:p>
                      <a:pPr algn="ctr"/>
                      <a:r>
                        <a:rPr lang="en-US" dirty="0">
                          <a:solidFill>
                            <a:schemeClr val="tx1"/>
                          </a:solidFill>
                        </a:rPr>
                        <a:t>Schemata, Assimilation, Equilibrium, Operation, Conservation</a:t>
                      </a:r>
                    </a:p>
                  </a:txBody>
                  <a:tcPr>
                    <a:noFill/>
                  </a:tcPr>
                </a:tc>
                <a:tc>
                  <a:txBody>
                    <a:bodyPr/>
                    <a:lstStyle/>
                    <a:p>
                      <a:pPr algn="ctr"/>
                      <a:r>
                        <a:rPr lang="en-US" dirty="0">
                          <a:solidFill>
                            <a:schemeClr val="tx1"/>
                          </a:solidFill>
                        </a:rPr>
                        <a:t>Zone of Proximal Development, Language Acquisition, &amp; Cultural Tools</a:t>
                      </a:r>
                    </a:p>
                  </a:txBody>
                  <a:tcPr>
                    <a:noFill/>
                  </a:tcPr>
                </a:tc>
                <a:extLst>
                  <a:ext uri="{0D108BD9-81ED-4DB2-BD59-A6C34878D82A}">
                    <a16:rowId xmlns:a16="http://schemas.microsoft.com/office/drawing/2014/main" val="1569434092"/>
                  </a:ext>
                </a:extLst>
              </a:tr>
              <a:tr h="370840">
                <a:tc>
                  <a:txBody>
                    <a:bodyPr/>
                    <a:lstStyle/>
                    <a:p>
                      <a:pPr algn="ctr"/>
                      <a:r>
                        <a:rPr lang="en-US" dirty="0">
                          <a:solidFill>
                            <a:schemeClr val="tx1"/>
                          </a:solidFill>
                        </a:rPr>
                        <a:t>Role of Language</a:t>
                      </a:r>
                    </a:p>
                  </a:txBody>
                  <a:tcPr>
                    <a:noFill/>
                  </a:tcPr>
                </a:tc>
                <a:tc>
                  <a:txBody>
                    <a:bodyPr/>
                    <a:lstStyle/>
                    <a:p>
                      <a:pPr algn="ctr"/>
                      <a:r>
                        <a:rPr lang="en-US" dirty="0">
                          <a:solidFill>
                            <a:schemeClr val="tx1"/>
                          </a:solidFill>
                        </a:rPr>
                        <a:t>Has a minimal role:</a:t>
                      </a:r>
                    </a:p>
                    <a:p>
                      <a:pPr algn="ctr"/>
                      <a:r>
                        <a:rPr lang="en-US" dirty="0">
                          <a:solidFill>
                            <a:schemeClr val="tx1"/>
                          </a:solidFill>
                        </a:rPr>
                        <a:t>Mind        Language</a:t>
                      </a:r>
                    </a:p>
                  </a:txBody>
                  <a:tcPr>
                    <a:noFill/>
                  </a:tcPr>
                </a:tc>
                <a:tc>
                  <a:txBody>
                    <a:bodyPr/>
                    <a:lstStyle/>
                    <a:p>
                      <a:pPr algn="ctr"/>
                      <a:r>
                        <a:rPr lang="en-US" dirty="0">
                          <a:solidFill>
                            <a:schemeClr val="tx1"/>
                          </a:solidFill>
                        </a:rPr>
                        <a:t>Shapes thoughts:</a:t>
                      </a:r>
                    </a:p>
                    <a:p>
                      <a:pPr algn="ctr"/>
                      <a:r>
                        <a:rPr lang="en-US" dirty="0">
                          <a:solidFill>
                            <a:schemeClr val="tx1"/>
                          </a:solidFill>
                        </a:rPr>
                        <a:t>Language        Mind</a:t>
                      </a:r>
                    </a:p>
                    <a:p>
                      <a:pPr algn="ctr"/>
                      <a:endParaRPr lang="en-US" dirty="0">
                        <a:solidFill>
                          <a:schemeClr val="tx1"/>
                        </a:solidFill>
                      </a:endParaRPr>
                    </a:p>
                  </a:txBody>
                  <a:tcPr>
                    <a:noFill/>
                  </a:tcPr>
                </a:tc>
                <a:extLst>
                  <a:ext uri="{0D108BD9-81ED-4DB2-BD59-A6C34878D82A}">
                    <a16:rowId xmlns:a16="http://schemas.microsoft.com/office/drawing/2014/main" val="3553750638"/>
                  </a:ext>
                </a:extLst>
              </a:tr>
              <a:tr h="370840">
                <a:tc>
                  <a:txBody>
                    <a:bodyPr/>
                    <a:lstStyle/>
                    <a:p>
                      <a:pPr algn="ctr"/>
                      <a:r>
                        <a:rPr lang="en-US" dirty="0">
                          <a:solidFill>
                            <a:schemeClr val="tx1"/>
                          </a:solidFill>
                        </a:rPr>
                        <a:t>View on Education</a:t>
                      </a:r>
                    </a:p>
                  </a:txBody>
                  <a:tcPr>
                    <a:noFill/>
                  </a:tcPr>
                </a:tc>
                <a:tc>
                  <a:txBody>
                    <a:bodyPr/>
                    <a:lstStyle/>
                    <a:p>
                      <a:pPr algn="ctr"/>
                      <a:r>
                        <a:rPr lang="en-US" dirty="0">
                          <a:solidFill>
                            <a:schemeClr val="tx1"/>
                          </a:solidFill>
                        </a:rPr>
                        <a:t>Merely refines child’s language and learning.</a:t>
                      </a:r>
                    </a:p>
                  </a:txBody>
                  <a:tcPr>
                    <a:noFill/>
                  </a:tcPr>
                </a:tc>
                <a:tc>
                  <a:txBody>
                    <a:bodyPr/>
                    <a:lstStyle/>
                    <a:p>
                      <a:pPr algn="ctr"/>
                      <a:r>
                        <a:rPr lang="en-US" dirty="0">
                          <a:solidFill>
                            <a:schemeClr val="tx1"/>
                          </a:solidFill>
                        </a:rPr>
                        <a:t>Plays central role in child’s language development and learning</a:t>
                      </a:r>
                    </a:p>
                  </a:txBody>
                  <a:tcPr>
                    <a:noFill/>
                  </a:tcPr>
                </a:tc>
                <a:extLst>
                  <a:ext uri="{0D108BD9-81ED-4DB2-BD59-A6C34878D82A}">
                    <a16:rowId xmlns:a16="http://schemas.microsoft.com/office/drawing/2014/main" val="444297530"/>
                  </a:ext>
                </a:extLst>
              </a:tr>
            </a:tbl>
          </a:graphicData>
        </a:graphic>
      </p:graphicFrame>
      <p:sp>
        <p:nvSpPr>
          <p:cNvPr id="4" name="Slide Number Placeholder 3">
            <a:extLst>
              <a:ext uri="{FF2B5EF4-FFF2-40B4-BE49-F238E27FC236}">
                <a16:creationId xmlns:a16="http://schemas.microsoft.com/office/drawing/2014/main" id="{2B21A2D3-B18A-81D9-73B8-708579FF5731}"/>
              </a:ext>
            </a:extLst>
          </p:cNvPr>
          <p:cNvSpPr>
            <a:spLocks noGrp="1"/>
          </p:cNvSpPr>
          <p:nvPr>
            <p:ph type="sldNum" sz="quarter" idx="12"/>
          </p:nvPr>
        </p:nvSpPr>
        <p:spPr/>
        <p:txBody>
          <a:bodyPr/>
          <a:lstStyle/>
          <a:p>
            <a:fld id="{4CD77608-3819-479B-BB98-C216BA724EFE}" type="slidenum">
              <a:rPr lang="en-US" smtClean="0"/>
              <a:t>4</a:t>
            </a:fld>
            <a:endParaRPr lang="en-US"/>
          </a:p>
        </p:txBody>
      </p:sp>
      <p:sp>
        <p:nvSpPr>
          <p:cNvPr id="6" name="Arrow: Right 5">
            <a:extLst>
              <a:ext uri="{FF2B5EF4-FFF2-40B4-BE49-F238E27FC236}">
                <a16:creationId xmlns:a16="http://schemas.microsoft.com/office/drawing/2014/main" id="{13293419-E521-230D-851D-B3EBEA546A1F}"/>
              </a:ext>
            </a:extLst>
          </p:cNvPr>
          <p:cNvSpPr/>
          <p:nvPr/>
        </p:nvSpPr>
        <p:spPr>
          <a:xfrm>
            <a:off x="5606464" y="4895396"/>
            <a:ext cx="310588" cy="102742"/>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7" name="Arrow: Right 6">
            <a:extLst>
              <a:ext uri="{FF2B5EF4-FFF2-40B4-BE49-F238E27FC236}">
                <a16:creationId xmlns:a16="http://schemas.microsoft.com/office/drawing/2014/main" id="{4AF999B2-55FE-DF70-06E1-5098384AA16A}"/>
              </a:ext>
            </a:extLst>
          </p:cNvPr>
          <p:cNvSpPr/>
          <p:nvPr/>
        </p:nvSpPr>
        <p:spPr>
          <a:xfrm>
            <a:off x="9819226" y="4895396"/>
            <a:ext cx="310588" cy="102742"/>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55319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ollage of a group of people&#10;&#10;Description automatically generated">
            <a:extLst>
              <a:ext uri="{FF2B5EF4-FFF2-40B4-BE49-F238E27FC236}">
                <a16:creationId xmlns:a16="http://schemas.microsoft.com/office/drawing/2014/main" id="{E43A68CB-34EE-EA70-AAB5-D0F404FF8C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4349" y="301232"/>
            <a:ext cx="9383302" cy="6255535"/>
          </a:xfrm>
          <a:prstGeom prst="rect">
            <a:avLst/>
          </a:prstGeom>
        </p:spPr>
      </p:pic>
      <p:sp>
        <p:nvSpPr>
          <p:cNvPr id="5" name="Slide Number Placeholder 4">
            <a:extLst>
              <a:ext uri="{FF2B5EF4-FFF2-40B4-BE49-F238E27FC236}">
                <a16:creationId xmlns:a16="http://schemas.microsoft.com/office/drawing/2014/main" id="{50A09E79-39A8-C805-54EF-06D9E37BA86A}"/>
              </a:ext>
            </a:extLst>
          </p:cNvPr>
          <p:cNvSpPr>
            <a:spLocks noGrp="1"/>
          </p:cNvSpPr>
          <p:nvPr>
            <p:ph type="sldNum" sz="quarter" idx="12"/>
          </p:nvPr>
        </p:nvSpPr>
        <p:spPr/>
        <p:txBody>
          <a:bodyPr/>
          <a:lstStyle/>
          <a:p>
            <a:fld id="{4CD77608-3819-479B-BB98-C216BA724EFE}" type="slidenum">
              <a:rPr lang="en-US" sz="1400" smtClean="0"/>
              <a:t>5</a:t>
            </a:fld>
            <a:endParaRPr lang="en-US" sz="1400" dirty="0"/>
          </a:p>
        </p:txBody>
      </p:sp>
    </p:spTree>
    <p:extLst>
      <p:ext uri="{BB962C8B-B14F-4D97-AF65-F5344CB8AC3E}">
        <p14:creationId xmlns:p14="http://schemas.microsoft.com/office/powerpoint/2010/main" val="380562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olorful map with text">
            <a:extLst>
              <a:ext uri="{FF2B5EF4-FFF2-40B4-BE49-F238E27FC236}">
                <a16:creationId xmlns:a16="http://schemas.microsoft.com/office/drawing/2014/main" id="{39712FDF-9A14-CAAC-28B3-BA78747655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3068"/>
            <a:ext cx="12192000" cy="5811864"/>
          </a:xfrm>
          <a:prstGeom prst="rect">
            <a:avLst/>
          </a:prstGeom>
        </p:spPr>
      </p:pic>
      <p:sp>
        <p:nvSpPr>
          <p:cNvPr id="4" name="Slide Number Placeholder 3">
            <a:extLst>
              <a:ext uri="{FF2B5EF4-FFF2-40B4-BE49-F238E27FC236}">
                <a16:creationId xmlns:a16="http://schemas.microsoft.com/office/drawing/2014/main" id="{BDAEFFBF-C7C7-87D7-0CD8-E1BDE059E5BF}"/>
              </a:ext>
            </a:extLst>
          </p:cNvPr>
          <p:cNvSpPr>
            <a:spLocks noGrp="1"/>
          </p:cNvSpPr>
          <p:nvPr>
            <p:ph type="sldNum" sz="quarter" idx="12"/>
          </p:nvPr>
        </p:nvSpPr>
        <p:spPr/>
        <p:txBody>
          <a:bodyPr/>
          <a:lstStyle/>
          <a:p>
            <a:fld id="{4CD77608-3819-479B-BB98-C216BA724EFE}" type="slidenum">
              <a:rPr lang="en-US" sz="1400" smtClean="0"/>
              <a:t>6</a:t>
            </a:fld>
            <a:endParaRPr lang="en-US" sz="1400" dirty="0"/>
          </a:p>
        </p:txBody>
      </p:sp>
    </p:spTree>
    <p:extLst>
      <p:ext uri="{BB962C8B-B14F-4D97-AF65-F5344CB8AC3E}">
        <p14:creationId xmlns:p14="http://schemas.microsoft.com/office/powerpoint/2010/main" val="75350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8835A-A9CE-1A4E-A062-85F95D1FC7B3}"/>
              </a:ext>
            </a:extLst>
          </p:cNvPr>
          <p:cNvSpPr>
            <a:spLocks noGrp="1"/>
          </p:cNvSpPr>
          <p:nvPr>
            <p:ph type="title"/>
          </p:nvPr>
        </p:nvSpPr>
        <p:spPr/>
        <p:txBody>
          <a:bodyPr/>
          <a:lstStyle/>
          <a:p>
            <a:r>
              <a:rPr lang="en-US" dirty="0"/>
              <a:t>Rogoff et al.</a:t>
            </a:r>
          </a:p>
        </p:txBody>
      </p:sp>
      <p:sp>
        <p:nvSpPr>
          <p:cNvPr id="3" name="Content Placeholder 2">
            <a:extLst>
              <a:ext uri="{FF2B5EF4-FFF2-40B4-BE49-F238E27FC236}">
                <a16:creationId xmlns:a16="http://schemas.microsoft.com/office/drawing/2014/main" id="{1C790A6B-489A-7366-DFF4-69D395F9E605}"/>
              </a:ext>
            </a:extLst>
          </p:cNvPr>
          <p:cNvSpPr>
            <a:spLocks noGrp="1"/>
          </p:cNvSpPr>
          <p:nvPr>
            <p:ph idx="1"/>
          </p:nvPr>
        </p:nvSpPr>
        <p:spPr/>
        <p:txBody>
          <a:bodyPr>
            <a:normAutofit fontScale="77500" lnSpcReduction="20000"/>
          </a:bodyPr>
          <a:lstStyle/>
          <a:p>
            <a:r>
              <a:rPr lang="en-US" dirty="0"/>
              <a:t>Children’s development occurs within and through everyday experiences, which for children, are cultural experiences.</a:t>
            </a:r>
          </a:p>
          <a:p>
            <a:r>
              <a:rPr lang="en-US" dirty="0"/>
              <a:t>Learning and development occur in the process of people’s participation in the activities and events of their cultural communities.</a:t>
            </a:r>
          </a:p>
          <a:p>
            <a:r>
              <a:rPr lang="en-US" dirty="0"/>
              <a:t>To explain development, it is necessary to consider both the kinds of events in which children participate in everyday life and how children develop through their engagement in these events.</a:t>
            </a:r>
          </a:p>
        </p:txBody>
      </p:sp>
      <p:sp>
        <p:nvSpPr>
          <p:cNvPr id="4" name="Text Placeholder 3">
            <a:extLst>
              <a:ext uri="{FF2B5EF4-FFF2-40B4-BE49-F238E27FC236}">
                <a16:creationId xmlns:a16="http://schemas.microsoft.com/office/drawing/2014/main" id="{5C126410-62BB-B62A-0427-F5742A13CF43}"/>
              </a:ext>
            </a:extLst>
          </p:cNvPr>
          <p:cNvSpPr>
            <a:spLocks noGrp="1"/>
          </p:cNvSpPr>
          <p:nvPr>
            <p:ph type="body" sz="half" idx="2"/>
          </p:nvPr>
        </p:nvSpPr>
        <p:spPr/>
        <p:txBody>
          <a:bodyPr/>
          <a:lstStyle/>
          <a:p>
            <a:r>
              <a:rPr lang="en-US" dirty="0"/>
              <a:t>“The importance of understanding Children’s lived experience.”</a:t>
            </a:r>
          </a:p>
          <a:p>
            <a:endParaRPr lang="en-US" dirty="0"/>
          </a:p>
          <a:p>
            <a:r>
              <a:rPr lang="en-US" sz="1200" dirty="0">
                <a:latin typeface="+mj-lt"/>
              </a:rPr>
              <a:t>- Barbara Rogoff, </a:t>
            </a:r>
            <a:r>
              <a:rPr lang="en-US" sz="1200" dirty="0" err="1">
                <a:latin typeface="+mj-lt"/>
              </a:rPr>
              <a:t>audun</a:t>
            </a:r>
            <a:r>
              <a:rPr lang="en-US" sz="1200" dirty="0">
                <a:latin typeface="+mj-lt"/>
              </a:rPr>
              <a:t> dahl, &amp; Maureen Callanan</a:t>
            </a:r>
          </a:p>
        </p:txBody>
      </p:sp>
      <p:sp>
        <p:nvSpPr>
          <p:cNvPr id="5" name="Slide Number Placeholder 4">
            <a:extLst>
              <a:ext uri="{FF2B5EF4-FFF2-40B4-BE49-F238E27FC236}">
                <a16:creationId xmlns:a16="http://schemas.microsoft.com/office/drawing/2014/main" id="{FA72CB1E-1531-C965-EDE2-391FC551AE91}"/>
              </a:ext>
            </a:extLst>
          </p:cNvPr>
          <p:cNvSpPr>
            <a:spLocks noGrp="1"/>
          </p:cNvSpPr>
          <p:nvPr>
            <p:ph type="sldNum" sz="quarter" idx="12"/>
          </p:nvPr>
        </p:nvSpPr>
        <p:spPr/>
        <p:txBody>
          <a:bodyPr/>
          <a:lstStyle/>
          <a:p>
            <a:fld id="{4CD77608-3819-479B-BB98-C216BA724EFE}" type="slidenum">
              <a:rPr lang="en-US" sz="1400" smtClean="0"/>
              <a:t>7</a:t>
            </a:fld>
            <a:endParaRPr lang="en-US" sz="1400" dirty="0"/>
          </a:p>
        </p:txBody>
      </p:sp>
    </p:spTree>
    <p:extLst>
      <p:ext uri="{BB962C8B-B14F-4D97-AF65-F5344CB8AC3E}">
        <p14:creationId xmlns:p14="http://schemas.microsoft.com/office/powerpoint/2010/main" val="2152788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6A63E-90BD-E7BC-E897-231D84089950}"/>
              </a:ext>
            </a:extLst>
          </p:cNvPr>
          <p:cNvSpPr>
            <a:spLocks noGrp="1"/>
          </p:cNvSpPr>
          <p:nvPr>
            <p:ph type="title"/>
          </p:nvPr>
        </p:nvSpPr>
        <p:spPr/>
        <p:txBody>
          <a:bodyPr>
            <a:normAutofit/>
          </a:bodyPr>
          <a:lstStyle/>
          <a:p>
            <a:r>
              <a:rPr lang="en-US" sz="5400" dirty="0"/>
              <a:t>Pedagogical Considerations</a:t>
            </a:r>
          </a:p>
        </p:txBody>
      </p:sp>
      <p:sp>
        <p:nvSpPr>
          <p:cNvPr id="3" name="Content Placeholder 2">
            <a:extLst>
              <a:ext uri="{FF2B5EF4-FFF2-40B4-BE49-F238E27FC236}">
                <a16:creationId xmlns:a16="http://schemas.microsoft.com/office/drawing/2014/main" id="{3405BDF8-74C3-992D-17B2-22E21CEF6725}"/>
              </a:ext>
            </a:extLst>
          </p:cNvPr>
          <p:cNvSpPr>
            <a:spLocks noGrp="1"/>
          </p:cNvSpPr>
          <p:nvPr>
            <p:ph idx="1"/>
          </p:nvPr>
        </p:nvSpPr>
        <p:spPr/>
        <p:txBody>
          <a:bodyPr>
            <a:normAutofit fontScale="62500" lnSpcReduction="20000"/>
          </a:bodyPr>
          <a:lstStyle/>
          <a:p>
            <a:r>
              <a:rPr lang="en-US" dirty="0"/>
              <a:t>We need to recognize how little attention is given to studying children living their lives, in the places that they live their lives.</a:t>
            </a:r>
          </a:p>
          <a:p>
            <a:r>
              <a:rPr lang="en-US" dirty="0"/>
              <a:t>Middle-class children’s way of life represent one (often unusual) way for childhood to occur.</a:t>
            </a:r>
          </a:p>
          <a:p>
            <a:r>
              <a:rPr lang="en-US" dirty="0"/>
              <a:t>Implicit and explicit claims about childhood derive from untested intuitions, leaving major debates unsolved and untested.</a:t>
            </a:r>
          </a:p>
          <a:p>
            <a:r>
              <a:rPr lang="en-US" dirty="0"/>
              <a:t>Treat development as a process of growth in ways of participating in the community, in a process of </a:t>
            </a:r>
            <a:r>
              <a:rPr lang="en-US" i="1" dirty="0"/>
              <a:t>transformation of participation</a:t>
            </a:r>
            <a:r>
              <a:rPr lang="en-US" dirty="0"/>
              <a:t>– Not a process of internalized development.</a:t>
            </a:r>
          </a:p>
          <a:p>
            <a:r>
              <a:rPr lang="en-US" dirty="0"/>
              <a:t>Recognize that constructs and ‘development stage’ will often appear at different ages in different cultural communities, and sometimes even in the same individual. </a:t>
            </a:r>
          </a:p>
        </p:txBody>
      </p:sp>
      <p:sp>
        <p:nvSpPr>
          <p:cNvPr id="4" name="Text Placeholder 3">
            <a:extLst>
              <a:ext uri="{FF2B5EF4-FFF2-40B4-BE49-F238E27FC236}">
                <a16:creationId xmlns:a16="http://schemas.microsoft.com/office/drawing/2014/main" id="{30FF92BC-30B5-A20A-D3EE-11A2B3E496BE}"/>
              </a:ext>
            </a:extLst>
          </p:cNvPr>
          <p:cNvSpPr>
            <a:spLocks noGrp="1"/>
          </p:cNvSpPr>
          <p:nvPr>
            <p:ph type="body" sz="half" idx="2"/>
          </p:nvPr>
        </p:nvSpPr>
        <p:spPr>
          <a:xfrm flipH="1">
            <a:off x="-1328827" y="5137078"/>
            <a:ext cx="175069" cy="606568"/>
          </a:xfrm>
        </p:spPr>
        <p:txBody>
          <a:bodyPr/>
          <a:lstStyle/>
          <a:p>
            <a:endParaRPr lang="en-US" dirty="0"/>
          </a:p>
        </p:txBody>
      </p:sp>
      <p:sp>
        <p:nvSpPr>
          <p:cNvPr id="5" name="Slide Number Placeholder 4">
            <a:extLst>
              <a:ext uri="{FF2B5EF4-FFF2-40B4-BE49-F238E27FC236}">
                <a16:creationId xmlns:a16="http://schemas.microsoft.com/office/drawing/2014/main" id="{EF7568B2-8440-06AC-4ECF-2F41EEDA5927}"/>
              </a:ext>
            </a:extLst>
          </p:cNvPr>
          <p:cNvSpPr>
            <a:spLocks noGrp="1"/>
          </p:cNvSpPr>
          <p:nvPr>
            <p:ph type="sldNum" sz="quarter" idx="12"/>
          </p:nvPr>
        </p:nvSpPr>
        <p:spPr/>
        <p:txBody>
          <a:bodyPr/>
          <a:lstStyle/>
          <a:p>
            <a:fld id="{4CD77608-3819-479B-BB98-C216BA724EFE}" type="slidenum">
              <a:rPr lang="en-US" sz="1400" smtClean="0"/>
              <a:t>8</a:t>
            </a:fld>
            <a:endParaRPr lang="en-US" sz="1400" dirty="0"/>
          </a:p>
        </p:txBody>
      </p:sp>
      <p:pic>
        <p:nvPicPr>
          <p:cNvPr id="7" name="Picture 6" descr="A diagram of a scaffolding&#10;&#10;Description automatically generated">
            <a:extLst>
              <a:ext uri="{FF2B5EF4-FFF2-40B4-BE49-F238E27FC236}">
                <a16:creationId xmlns:a16="http://schemas.microsoft.com/office/drawing/2014/main" id="{60299C78-ACAB-184F-7E14-3EEB78B991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55" y="2661007"/>
            <a:ext cx="4512001" cy="3397066"/>
          </a:xfrm>
          <a:prstGeom prst="rect">
            <a:avLst/>
          </a:prstGeom>
        </p:spPr>
      </p:pic>
    </p:spTree>
    <p:extLst>
      <p:ext uri="{BB962C8B-B14F-4D97-AF65-F5344CB8AC3E}">
        <p14:creationId xmlns:p14="http://schemas.microsoft.com/office/powerpoint/2010/main" val="2252165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59046-8433-96DE-4CF9-8100463E3B5A}"/>
              </a:ext>
            </a:extLst>
          </p:cNvPr>
          <p:cNvSpPr>
            <a:spLocks noGrp="1"/>
          </p:cNvSpPr>
          <p:nvPr>
            <p:ph type="title"/>
          </p:nvPr>
        </p:nvSpPr>
        <p:spPr/>
        <p:txBody>
          <a:bodyPr/>
          <a:lstStyle/>
          <a:p>
            <a:r>
              <a:rPr lang="en-US" dirty="0"/>
              <a:t>Questions to Consider</a:t>
            </a:r>
          </a:p>
        </p:txBody>
      </p:sp>
      <p:sp>
        <p:nvSpPr>
          <p:cNvPr id="3" name="Content Placeholder 2">
            <a:extLst>
              <a:ext uri="{FF2B5EF4-FFF2-40B4-BE49-F238E27FC236}">
                <a16:creationId xmlns:a16="http://schemas.microsoft.com/office/drawing/2014/main" id="{B59594A0-B5B9-BEBE-2371-7658404E8E1F}"/>
              </a:ext>
            </a:extLst>
          </p:cNvPr>
          <p:cNvSpPr>
            <a:spLocks noGrp="1"/>
          </p:cNvSpPr>
          <p:nvPr>
            <p:ph idx="1"/>
          </p:nvPr>
        </p:nvSpPr>
        <p:spPr>
          <a:xfrm>
            <a:off x="540000" y="1945759"/>
            <a:ext cx="11101136" cy="4362966"/>
          </a:xfrm>
        </p:spPr>
        <p:txBody>
          <a:bodyPr>
            <a:normAutofit/>
          </a:bodyPr>
          <a:lstStyle/>
          <a:p>
            <a:r>
              <a:rPr lang="en-US" dirty="0"/>
              <a:t>According to Vygotsky, resilience can be understood as a higher psychological function resulting from an individual’s self-regulatory processes. How effectively can educators instill the concept of resiliency in student’s/learners through cultures of care? </a:t>
            </a:r>
          </a:p>
          <a:p>
            <a:r>
              <a:rPr lang="en-US" dirty="0"/>
              <a:t>Differentiated learning in modern classrooms is often characterized by increased linguistic and cultural diversity. How can educators avoid unintended homogeneity in language instruction, while simultaneously balancing linguistic distinction and respect for cultural differences?</a:t>
            </a:r>
          </a:p>
          <a:p>
            <a:r>
              <a:rPr lang="en-US" dirty="0"/>
              <a:t>How dramatically do inherited genetic traits affect Vygotsky’s claim that cognitive development and social interaction are culturally universal? </a:t>
            </a:r>
          </a:p>
          <a:p>
            <a:r>
              <a:rPr lang="en-US" dirty="0"/>
              <a:t>Vygotsky’s theory of continuous development is often compared directly with Piaget’s developmental stages. Can the two concepts co-exist and complement each other? Or are they too diametrically opposed to work in collaboration?</a:t>
            </a:r>
          </a:p>
        </p:txBody>
      </p:sp>
      <p:sp>
        <p:nvSpPr>
          <p:cNvPr id="4" name="Slide Number Placeholder 3">
            <a:extLst>
              <a:ext uri="{FF2B5EF4-FFF2-40B4-BE49-F238E27FC236}">
                <a16:creationId xmlns:a16="http://schemas.microsoft.com/office/drawing/2014/main" id="{C81ACCEB-8068-CA4A-5FA3-BE369FE5C8E0}"/>
              </a:ext>
            </a:extLst>
          </p:cNvPr>
          <p:cNvSpPr>
            <a:spLocks noGrp="1"/>
          </p:cNvSpPr>
          <p:nvPr>
            <p:ph type="sldNum" sz="quarter" idx="12"/>
          </p:nvPr>
        </p:nvSpPr>
        <p:spPr/>
        <p:txBody>
          <a:bodyPr/>
          <a:lstStyle/>
          <a:p>
            <a:fld id="{4CD77608-3819-479B-BB98-C216BA724EFE}" type="slidenum">
              <a:rPr lang="en-US" sz="1400" smtClean="0"/>
              <a:t>9</a:t>
            </a:fld>
            <a:endParaRPr lang="en-US" sz="1400" dirty="0"/>
          </a:p>
        </p:txBody>
      </p:sp>
    </p:spTree>
    <p:extLst>
      <p:ext uri="{BB962C8B-B14F-4D97-AF65-F5344CB8AC3E}">
        <p14:creationId xmlns:p14="http://schemas.microsoft.com/office/powerpoint/2010/main" val="1771074064"/>
      </p:ext>
    </p:extLst>
  </p:cSld>
  <p:clrMapOvr>
    <a:masterClrMapping/>
  </p:clrMapOvr>
</p:sld>
</file>

<file path=ppt/theme/theme1.xml><?xml version="1.0" encoding="utf-8"?>
<a:theme xmlns:a="http://schemas.openxmlformats.org/drawingml/2006/main" name="GlowVTI">
  <a:themeElements>
    <a:clrScheme name="AnalogousFromDarkSeedLeftStep">
      <a:dk1>
        <a:srgbClr val="000000"/>
      </a:dk1>
      <a:lt1>
        <a:srgbClr val="FFFFFF"/>
      </a:lt1>
      <a:dk2>
        <a:srgbClr val="1C2432"/>
      </a:dk2>
      <a:lt2>
        <a:srgbClr val="F2F3F0"/>
      </a:lt2>
      <a:accent1>
        <a:srgbClr val="844BC5"/>
      </a:accent1>
      <a:accent2>
        <a:srgbClr val="4842B7"/>
      </a:accent2>
      <a:accent3>
        <a:srgbClr val="4B78C5"/>
      </a:accent3>
      <a:accent4>
        <a:srgbClr val="3999B3"/>
      </a:accent4>
      <a:accent5>
        <a:srgbClr val="49C0A8"/>
      </a:accent5>
      <a:accent6>
        <a:srgbClr val="39B368"/>
      </a:accent6>
      <a:hlink>
        <a:srgbClr val="339A97"/>
      </a:hlink>
      <a:folHlink>
        <a:srgbClr val="7F7F7F"/>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449</TotalTime>
  <Words>709</Words>
  <Application>Microsoft Office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Avenir Next LT Pro</vt:lpstr>
      <vt:lpstr>Bell MT</vt:lpstr>
      <vt:lpstr>GlowVTI</vt:lpstr>
      <vt:lpstr>The Importance of Understanding Children’s Lived Experiences</vt:lpstr>
      <vt:lpstr>Agenda</vt:lpstr>
      <vt:lpstr>Sociocultural Theory </vt:lpstr>
      <vt:lpstr>Social Construction &amp; Influence</vt:lpstr>
      <vt:lpstr>PowerPoint Presentation</vt:lpstr>
      <vt:lpstr>PowerPoint Presentation</vt:lpstr>
      <vt:lpstr>Rogoff et al.</vt:lpstr>
      <vt:lpstr>Pedagogical Considerations</vt:lpstr>
      <vt:lpstr>Questions to Consider</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Sociocultural Theory</dc:title>
  <dc:creator>Brett Taylor</dc:creator>
  <cp:lastModifiedBy>Brett Taylor</cp:lastModifiedBy>
  <cp:revision>20</cp:revision>
  <dcterms:created xsi:type="dcterms:W3CDTF">2024-05-26T23:02:00Z</dcterms:created>
  <dcterms:modified xsi:type="dcterms:W3CDTF">2024-05-28T01:25:17Z</dcterms:modified>
</cp:coreProperties>
</file>